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282" r:id="rId4"/>
    <p:sldId id="273" r:id="rId5"/>
    <p:sldId id="285" r:id="rId6"/>
    <p:sldId id="279" r:id="rId7"/>
    <p:sldId id="258" r:id="rId8"/>
    <p:sldId id="262" r:id="rId9"/>
    <p:sldId id="283" r:id="rId10"/>
    <p:sldId id="287" r:id="rId11"/>
    <p:sldId id="284" r:id="rId12"/>
    <p:sldId id="286" r:id="rId13"/>
    <p:sldId id="261" r:id="rId14"/>
    <p:sldId id="288" r:id="rId15"/>
    <p:sldId id="260" r:id="rId16"/>
    <p:sldId id="28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57CD"/>
    <a:srgbClr val="4A90F8"/>
    <a:srgbClr val="00213A"/>
    <a:srgbClr val="0E6CF6"/>
    <a:srgbClr val="6A6DDC"/>
    <a:srgbClr val="4245D2"/>
    <a:srgbClr val="1439F0"/>
    <a:srgbClr val="632A8E"/>
    <a:srgbClr val="672C94"/>
    <a:srgbClr val="612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>
        <p:guide orient="horz" pos="51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3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12/14/2018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12/14/2018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 smtClean="0"/>
              <a:t>Rediģēt šablona apakšvirsraksta stilu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12/14/2018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12/14/2018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12/14/2018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12/14/2018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12/14/2018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57CD"/>
            </a:gs>
            <a:gs pos="100000">
              <a:srgbClr val="00213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 smtClean="0"/>
              <a:t>Rediģēt šablona virsraksta stilu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12/14/2018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fif"/><Relationship Id="rId3" Type="http://schemas.openxmlformats.org/officeDocument/2006/relationships/image" Target="../media/image30.jfif"/><Relationship Id="rId7" Type="http://schemas.openxmlformats.org/officeDocument/2006/relationships/image" Target="../media/image34.jpe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fif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saukums 1"/>
          <p:cNvSpPr>
            <a:spLocks noGrp="1"/>
          </p:cNvSpPr>
          <p:nvPr>
            <p:ph type="ctrTitle"/>
          </p:nvPr>
        </p:nvSpPr>
        <p:spPr>
          <a:xfrm>
            <a:off x="236668" y="5400338"/>
            <a:ext cx="11618260" cy="11295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v-LV" sz="2400" b="1" noProof="1" smtClean="0">
                <a:latin typeface="Arial Narrow" panose="020B0606020202030204" pitchFamily="34" charset="0"/>
              </a:rPr>
              <a:t>Krāslavas novada Izglītības pārvalde</a:t>
            </a:r>
            <a:br>
              <a:rPr lang="lv-LV" sz="2400" b="1" noProof="1" smtClean="0">
                <a:latin typeface="Arial Narrow" panose="020B0606020202030204" pitchFamily="34" charset="0"/>
              </a:rPr>
            </a:br>
            <a:r>
              <a:rPr lang="lv-LV" sz="2400" b="1" noProof="1" smtClean="0">
                <a:latin typeface="Arial Narrow" panose="020B0606020202030204" pitchFamily="34" charset="0"/>
              </a:rPr>
              <a:t/>
            </a:r>
            <a:br>
              <a:rPr lang="lv-LV" sz="2400" b="1" noProof="1" smtClean="0">
                <a:latin typeface="Arial Narrow" panose="020B0606020202030204" pitchFamily="34" charset="0"/>
              </a:rPr>
            </a:br>
            <a:r>
              <a:rPr lang="lv-LV" sz="2400" b="1" noProof="1" smtClean="0">
                <a:latin typeface="Arial Narrow" panose="020B0606020202030204" pitchFamily="34" charset="0"/>
              </a:rPr>
              <a:t>27.09.2017. - 31.08.2018.</a:t>
            </a:r>
            <a:endParaRPr lang="lv-LV" sz="2400" b="1" noProof="1">
              <a:latin typeface="Arial Narrow" panose="020B0606020202030204" pitchFamily="34" charset="0"/>
            </a:endParaRPr>
          </a:p>
        </p:txBody>
      </p:sp>
      <p:sp>
        <p:nvSpPr>
          <p:cNvPr id="4" name="Apakšnosaukums 3"/>
          <p:cNvSpPr>
            <a:spLocks noGrp="1"/>
          </p:cNvSpPr>
          <p:nvPr>
            <p:ph type="subTitle" idx="1"/>
          </p:nvPr>
        </p:nvSpPr>
        <p:spPr>
          <a:xfrm>
            <a:off x="-50202" y="774830"/>
            <a:ext cx="12192000" cy="4625508"/>
          </a:xfrm>
        </p:spPr>
        <p:txBody>
          <a:bodyPr>
            <a:normAutofit/>
          </a:bodyPr>
          <a:lstStyle/>
          <a:p>
            <a:pPr algn="r"/>
            <a:endParaRPr lang="lv-LV" noProof="1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r>
              <a:rPr lang="lv-LV" sz="4800" b="1" noProof="1">
                <a:latin typeface="Arial Narrow" panose="020B0606020202030204" pitchFamily="34" charset="0"/>
                <a:ea typeface="+mj-ea"/>
                <a:cs typeface="+mj-cs"/>
              </a:rPr>
              <a:t>ESF projekta </a:t>
            </a:r>
            <a:r>
              <a:rPr lang="lv-LV" sz="4800" b="1" noProof="1" smtClean="0">
                <a:latin typeface="Arial Narrow" panose="020B0606020202030204" pitchFamily="34" charset="0"/>
                <a:ea typeface="+mj-ea"/>
                <a:cs typeface="+mj-cs"/>
              </a:rPr>
              <a:t>Nr.8.3.5.0/16/I/001</a:t>
            </a:r>
          </a:p>
          <a:p>
            <a:endParaRPr lang="lv-LV" sz="4800" b="1" noProof="1" smtClean="0">
              <a:latin typeface="Arial Narrow" panose="020B0606020202030204" pitchFamily="34" charset="0"/>
              <a:ea typeface="+mj-ea"/>
              <a:cs typeface="+mj-cs"/>
            </a:endParaRPr>
          </a:p>
          <a:p>
            <a:r>
              <a:rPr lang="lv-LV" sz="4800" b="1" noProof="1" smtClean="0">
                <a:latin typeface="Arial Narrow" panose="020B0606020202030204" pitchFamily="34" charset="0"/>
                <a:ea typeface="+mj-ea"/>
                <a:cs typeface="+mj-cs"/>
              </a:rPr>
              <a:t>«</a:t>
            </a:r>
            <a:r>
              <a:rPr lang="lv-LV" sz="4800" b="1" noProof="1">
                <a:latin typeface="Arial Narrow" panose="020B0606020202030204" pitchFamily="34" charset="0"/>
                <a:ea typeface="+mj-ea"/>
                <a:cs typeface="+mj-cs"/>
              </a:rPr>
              <a:t>Karjeras atbalsts </a:t>
            </a:r>
            <a:r>
              <a:rPr lang="lv-LV" sz="4800" b="1" noProof="1" smtClean="0">
                <a:latin typeface="Arial Narrow" panose="020B0606020202030204" pitchFamily="34" charset="0"/>
                <a:ea typeface="+mj-ea"/>
                <a:cs typeface="+mj-cs"/>
              </a:rPr>
              <a:t>vispārējās un profesionālās</a:t>
            </a:r>
          </a:p>
          <a:p>
            <a:r>
              <a:rPr lang="lv-LV" sz="4800" b="1" noProof="1" smtClean="0">
                <a:latin typeface="Arial Narrow" panose="020B0606020202030204" pitchFamily="34" charset="0"/>
                <a:ea typeface="+mj-ea"/>
                <a:cs typeface="+mj-cs"/>
              </a:rPr>
              <a:t> izglītības </a:t>
            </a:r>
            <a:r>
              <a:rPr lang="lv-LV" sz="4800" b="1" noProof="1">
                <a:latin typeface="Arial Narrow" panose="020B0606020202030204" pitchFamily="34" charset="0"/>
                <a:ea typeface="+mj-ea"/>
                <a:cs typeface="+mj-cs"/>
              </a:rPr>
              <a:t>iestādēs» </a:t>
            </a:r>
            <a:r>
              <a:rPr lang="lv-LV" sz="4800" b="1" noProof="1" smtClean="0">
                <a:latin typeface="Arial Narrow" panose="020B0606020202030204" pitchFamily="34" charset="0"/>
                <a:ea typeface="+mj-ea"/>
                <a:cs typeface="+mj-cs"/>
              </a:rPr>
              <a:t>īstenošana</a:t>
            </a:r>
            <a:r>
              <a:rPr lang="lv-LV" sz="4800" b="1" noProof="1" smtClean="0">
                <a:solidFill>
                  <a:srgbClr val="7030A0"/>
                </a:solidFill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lv-LV" sz="4800" b="1" noProof="1" smtClean="0">
                <a:solidFill>
                  <a:srgbClr val="7030A0"/>
                </a:solidFill>
                <a:latin typeface="Arial Narrow" panose="020B0606020202030204" pitchFamily="34" charset="0"/>
                <a:ea typeface="+mj-ea"/>
                <a:cs typeface="+mj-cs"/>
              </a:rPr>
            </a:br>
            <a:endParaRPr lang="lv-LV" noProof="1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r"/>
            <a:endParaRPr lang="lv-LV" noProof="1" smtClean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50863" y="1771136"/>
            <a:ext cx="11309443" cy="4695568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lv-LV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lv-LV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 finansējumu</a:t>
            </a:r>
            <a:r>
              <a:rPr lang="lv-LV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2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organizēti citi pasākumi</a:t>
            </a:r>
            <a:r>
              <a:rPr lang="lv-LV" sz="22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  <a:p>
            <a:pPr marL="45720" lvl="0" indent="0">
              <a:buClr>
                <a:srgbClr val="263050"/>
              </a:buClr>
              <a:buNone/>
            </a:pPr>
            <a:endParaRPr lang="lv-LV" sz="22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Skolēnu dalība Ēnu dienās - SIA “</a:t>
            </a:r>
            <a:r>
              <a:rPr lang="lv-LV" dirty="0" err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Wunder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dirty="0" err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Latvia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”, SCANDIWEB, </a:t>
            </a:r>
          </a:p>
          <a:p>
            <a:pPr marL="45720" lvl="0" indent="0" algn="just">
              <a:lnSpc>
                <a:spcPct val="120000"/>
              </a:lnSpc>
              <a:spcBef>
                <a:spcPts val="0"/>
              </a:spcBef>
              <a:buClr>
                <a:srgbClr val="263050"/>
              </a:buClr>
              <a:buNone/>
            </a:pP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Daugavpils 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pilsētas pašvaldības policijā;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Izglītības 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izstādes “Skola 2018</a:t>
            </a: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apmeklējums; </a:t>
            </a:r>
          </a:p>
          <a:p>
            <a:pPr lvl="0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Nacionālā 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jauno </a:t>
            </a: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profesionāļu meistarības 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konkursa „</a:t>
            </a:r>
            <a:r>
              <a:rPr lang="lv-LV" dirty="0" err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SkillsLatvija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2018</a:t>
            </a: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apmeklējums;</a:t>
            </a:r>
          </a:p>
          <a:p>
            <a:pPr lvl="0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Andrupenes 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lauku sētas </a:t>
            </a: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muzeja apmeklējums;</a:t>
            </a:r>
          </a:p>
          <a:p>
            <a:pPr lvl="0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Aglonas 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maizes </a:t>
            </a: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muzeja apmeklējums; </a:t>
            </a:r>
          </a:p>
          <a:p>
            <a:pPr lvl="0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Mežinieku </a:t>
            </a: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mājas apmeklējums;</a:t>
            </a:r>
          </a:p>
          <a:p>
            <a:pPr lvl="0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alība augstskolu/profesionālās/vidējās 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izglītības mācību iestāžu atvērtajās durvju </a:t>
            </a: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dienās;</a:t>
            </a:r>
          </a:p>
          <a:p>
            <a:pPr lvl="0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Semināra 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„Karjeras iespējas aizsardzības un iekšlietu jomās” </a:t>
            </a: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Daugavpilī apmeklēšana.</a:t>
            </a:r>
            <a:endParaRPr lang="lv-LV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86" y="194425"/>
            <a:ext cx="9327688" cy="1749704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85" y="799763"/>
            <a:ext cx="2210057" cy="2288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6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50863" y="224297"/>
            <a:ext cx="9178023" cy="1234440"/>
          </a:xfrm>
        </p:spPr>
        <p:txBody>
          <a:bodyPr>
            <a:normAutofit fontScale="90000"/>
          </a:bodyPr>
          <a:lstStyle/>
          <a:p>
            <a:r>
              <a:rPr lang="lv-LV" sz="37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Karjeras attīstības atbalsta pasākumu koordinēšana, organizēšana un vadīšana</a:t>
            </a:r>
            <a:endParaRPr lang="lv-LV" u="sng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550863" y="1707776"/>
            <a:ext cx="11161523" cy="4585448"/>
          </a:xfrm>
        </p:spPr>
        <p:txBody>
          <a:bodyPr>
            <a:normAutofit/>
          </a:bodyPr>
          <a:lstStyle/>
          <a:p>
            <a:pPr lvl="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lv-LV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bez </a:t>
            </a:r>
            <a:r>
              <a:rPr lang="lv-LV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 finansējuma:</a:t>
            </a:r>
          </a:p>
          <a:p>
            <a:pPr lvl="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Skolēnu tikšanās </a:t>
            </a:r>
            <a:r>
              <a:rPr lang="lv-LV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RTU Daugavpils filiāles </a:t>
            </a:r>
            <a:r>
              <a:rPr lang="lv-LV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pārstāvi, Latvijas lauku konsultāciju un </a:t>
            </a:r>
            <a:r>
              <a:rPr lang="lv-LV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izglītības centra </a:t>
            </a:r>
            <a:r>
              <a:rPr lang="lv-LV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pārstāvi</a:t>
            </a:r>
            <a:r>
              <a:rPr lang="lv-LV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Apvienotā štāba Mobilizācijas un rekrutēšanas pārvaldes </a:t>
            </a:r>
            <a:r>
              <a:rPr lang="lv-LV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Rekrutēšanas </a:t>
            </a:r>
            <a:r>
              <a:rPr lang="lv-LV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atlases </a:t>
            </a:r>
            <a:r>
              <a:rPr lang="lv-LV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 speciālistiem;</a:t>
            </a:r>
          </a:p>
          <a:p>
            <a:pPr lvl="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klases </a:t>
            </a:r>
            <a:r>
              <a:rPr lang="lv-LV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audzināšanas stundas par karjeras izglītību – tikšanās ar vecākiem, skolas </a:t>
            </a:r>
            <a:r>
              <a:rPr lang="lv-LV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absolventiem, profesiju pārstāvjiem;</a:t>
            </a:r>
            <a:endParaRPr lang="lv-LV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individuālo karjeras konsultāciju nodrošināšana; </a:t>
            </a:r>
          </a:p>
          <a:p>
            <a:pPr lvl="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vecāku informēšana izglītības iestāžu </a:t>
            </a:r>
            <a:r>
              <a:rPr lang="lv-LV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kopsapulcēs/sapulcēs</a:t>
            </a:r>
            <a:r>
              <a:rPr lang="lv-LV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e-klasē, izglītības iestāžu mājaslapās, sociālajos tiklos</a:t>
            </a: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skolotāju informēšana </a:t>
            </a:r>
            <a:r>
              <a:rPr lang="lv-LV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sanāksmēs/sapulcēs, e-klasē</a:t>
            </a:r>
            <a:r>
              <a:rPr lang="lv-LV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izglītības iestāžu </a:t>
            </a:r>
            <a:r>
              <a:rPr lang="lv-LV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mājaslapās.</a:t>
            </a:r>
            <a:endParaRPr lang="lv-LV" sz="2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54" y="344573"/>
            <a:ext cx="2769798" cy="1838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0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saukums 2"/>
          <p:cNvSpPr>
            <a:spLocks noGrp="1"/>
          </p:cNvSpPr>
          <p:nvPr>
            <p:ph type="title"/>
          </p:nvPr>
        </p:nvSpPr>
        <p:spPr>
          <a:xfrm>
            <a:off x="550863" y="228599"/>
            <a:ext cx="11349784" cy="880513"/>
          </a:xfrm>
        </p:spPr>
        <p:txBody>
          <a:bodyPr>
            <a:normAutofit/>
          </a:bodyPr>
          <a:lstStyle/>
          <a:p>
            <a:r>
              <a:rPr lang="lv-LV" sz="3200" b="1" u="sng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Informācijas pieejamības </a:t>
            </a:r>
            <a:r>
              <a:rPr lang="lv-LV" sz="3200" b="1" u="sng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nodrošināšana</a:t>
            </a:r>
            <a:endParaRPr lang="lv-LV" sz="3200" b="1" u="sng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493198" y="1507688"/>
            <a:ext cx="111426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lv-LV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PKK, tiekoties ar izglītojamajiem un izmantojot izglītības </a:t>
            </a:r>
            <a:r>
              <a:rPr lang="lv-LV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iestāžu </a:t>
            </a:r>
            <a:r>
              <a:rPr lang="lv-LV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mājaslapas, E-klasi, ziņojumu dēli informēja </a:t>
            </a:r>
            <a:r>
              <a:rPr lang="lv-LV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izglītojamos </a:t>
            </a:r>
            <a:r>
              <a:rPr lang="lv-LV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par:</a:t>
            </a:r>
          </a:p>
          <a:p>
            <a:pPr algn="just"/>
            <a:endParaRPr lang="lv-LV" sz="20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20000" indent="-342900" algn="just">
              <a:buFont typeface="Wingdings" panose="05000000000000000000" pitchFamily="2" charset="2"/>
              <a:buChar char="ü"/>
            </a:pP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dažādiem 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pieejamajiem </a:t>
            </a:r>
            <a:r>
              <a:rPr lang="lv-LV" sz="2000" i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internetresursiem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pašnovērtējuma veikšanai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darba 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pasaules </a:t>
            </a: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iepazīšanai u.c.; </a:t>
            </a:r>
          </a:p>
          <a:p>
            <a:pPr marL="720000" algn="just"/>
            <a:endParaRPr lang="lv-LV" sz="2000" i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20000" indent="-342900" algn="just">
              <a:buFont typeface="Wingdings" panose="05000000000000000000" pitchFamily="2" charset="2"/>
              <a:buChar char="ü"/>
            </a:pP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dažādu 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Latvijas </a:t>
            </a: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augstskolu / vidusskolu / profesionālās izglītības iestāžu 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mājaslapām, kurās ir </a:t>
            </a: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atrodama 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informācija par </a:t>
            </a: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apgūstamajām 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specialitātēm un programmām, uzņemšanas </a:t>
            </a: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noteikumiem, “Atvērto 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durvju dienu” </a:t>
            </a: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pasākumiem, sagatavošanas kursiem u.c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aktualitātēm;</a:t>
            </a:r>
          </a:p>
          <a:p>
            <a:pPr marL="720000" algn="just"/>
            <a:endParaRPr lang="lv-LV" sz="2000" i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20000" indent="-342900" algn="just">
              <a:buFont typeface="Wingdings" panose="05000000000000000000" pitchFamily="2" charset="2"/>
              <a:buChar char="ü"/>
            </a:pP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dalību Ēnu </a:t>
            </a: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dienās;</a:t>
            </a:r>
          </a:p>
          <a:p>
            <a:pPr marL="720000" indent="-342900" algn="just">
              <a:buFont typeface="Wingdings" panose="05000000000000000000" pitchFamily="2" charset="2"/>
              <a:buChar char="ü"/>
            </a:pPr>
            <a:endParaRPr lang="lv-LV" sz="2000" i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20000" indent="-342900" algn="just">
              <a:buFont typeface="Wingdings" panose="05000000000000000000" pitchFamily="2" charset="2"/>
              <a:buChar char="ü"/>
            </a:pPr>
            <a:r>
              <a:rPr lang="lv-LV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iespēju reģistrēties </a:t>
            </a:r>
            <a:r>
              <a:rPr lang="lv-LV" sz="20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Krāslavas novada domes finansētajā pasākumā “Jauniešu nodarbināšana 2018.gada vasaras periodā”</a:t>
            </a:r>
            <a:endParaRPr lang="lv-LV" sz="2000" i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lv-LV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Attēls 1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38" y="4036880"/>
            <a:ext cx="1806402" cy="135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50863" y="220225"/>
            <a:ext cx="10300017" cy="858932"/>
          </a:xfrm>
        </p:spPr>
        <p:txBody>
          <a:bodyPr/>
          <a:lstStyle/>
          <a:p>
            <a:r>
              <a:rPr lang="lv-LV" sz="3200" b="1" u="sng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Informācijas pieejamības nodrošināšana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50863" y="1523011"/>
            <a:ext cx="11196294" cy="4581227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Izglītības iestāžu mājaslapās/sociālā tīkla tīmekļa vietne </a:t>
            </a:r>
            <a:r>
              <a:rPr lang="lv-LV" dirty="0" err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Facebook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 </a:t>
            </a:r>
            <a:r>
              <a:rPr lang="pt-BR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Krāslavas novada pašvaldības www.kraslava.lv mājaslap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ā tika ievietoti pārskati par īstenotajiem pasākumiem.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lv-LV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Izglītības iestāžu klašu audzinātāji un PKK sagatavoja un ievietoja publikācijas par karjeras </a:t>
            </a:r>
            <a:r>
              <a:rPr lang="lv-LV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attīstības atbalsta 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pasākumu norisi Aglonas, Dagdas un Krāslavas novadu avīzē “Ezerzeme”, </a:t>
            </a:r>
            <a:r>
              <a:rPr lang="pt-BR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Krāslavas novada domes informatīvā izdevum</a:t>
            </a:r>
            <a:r>
              <a:rPr lang="lv-LV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ā „Krāslavas Vēstis” un portālā </a:t>
            </a:r>
            <a:r>
              <a:rPr lang="lv-LV" dirty="0" err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www.kraslavasvestis.lv</a:t>
            </a:r>
            <a:endParaRPr lang="lv-LV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lv-LV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54" y="4110876"/>
            <a:ext cx="1695112" cy="112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17" y="4091399"/>
            <a:ext cx="3513095" cy="125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0" y="5264891"/>
            <a:ext cx="4223629" cy="123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" name="Attēls 1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66" y="4091399"/>
            <a:ext cx="1274124" cy="11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7" name="Attēls 1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08" y="5264891"/>
            <a:ext cx="2976861" cy="123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8" name="Attēls 1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6" y="5389938"/>
            <a:ext cx="3866571" cy="103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7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saukums 6"/>
          <p:cNvSpPr>
            <a:spLocks noGrp="1"/>
          </p:cNvSpPr>
          <p:nvPr>
            <p:ph type="title"/>
          </p:nvPr>
        </p:nvSpPr>
        <p:spPr>
          <a:xfrm>
            <a:off x="870473" y="331874"/>
            <a:ext cx="9509760" cy="1234440"/>
          </a:xfrm>
        </p:spPr>
        <p:txBody>
          <a:bodyPr/>
          <a:lstStyle/>
          <a:p>
            <a:r>
              <a:rPr lang="lv-LV" b="1" u="sng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 izaicinājumi</a:t>
            </a:r>
            <a:r>
              <a:rPr lang="lv-LV" noProof="1"/>
              <a:t/>
            </a:r>
            <a:br>
              <a:rPr lang="lv-LV" noProof="1"/>
            </a:br>
            <a:endParaRPr lang="lv-LV" noProof="1"/>
          </a:p>
        </p:txBody>
      </p:sp>
      <p:sp>
        <p:nvSpPr>
          <p:cNvPr id="9" name="Satura Vietturis 8"/>
          <p:cNvSpPr>
            <a:spLocks noGrp="1"/>
          </p:cNvSpPr>
          <p:nvPr>
            <p:ph sz="half" idx="2"/>
          </p:nvPr>
        </p:nvSpPr>
        <p:spPr>
          <a:xfrm>
            <a:off x="550863" y="1427548"/>
            <a:ext cx="11056251" cy="4637903"/>
          </a:xfrm>
        </p:spPr>
        <p:txBody>
          <a:bodyPr>
            <a:normAutofit/>
          </a:bodyPr>
          <a:lstStyle/>
          <a:p>
            <a:pPr marL="45720" indent="0">
              <a:buClr>
                <a:schemeClr val="bg1"/>
              </a:buClr>
              <a:buNone/>
            </a:pP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Izpratne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 KAA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būtību</a:t>
            </a:r>
          </a:p>
          <a:p>
            <a:pPr marL="45720" indent="0">
              <a:buClr>
                <a:schemeClr val="bg1"/>
              </a:buClr>
              <a:buNone/>
            </a:pP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Komandas darba nodrošināšana: Krāslavas novada Izglītības pārvalde +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izglītības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iestādes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PKK</a:t>
            </a:r>
          </a:p>
          <a:p>
            <a:pPr marL="45720" indent="0">
              <a:buClr>
                <a:schemeClr val="bg1"/>
              </a:buClr>
              <a:buNone/>
            </a:pP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Darbs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 dokumentācijas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veidošanu: </a:t>
            </a:r>
          </a:p>
          <a:p>
            <a:pPr marL="720000">
              <a:buClr>
                <a:schemeClr val="bg1"/>
              </a:buClr>
            </a:pP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pasākuma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plāna 2017./2018.m.g. sastādīšana,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saskaņošana ar VIAA un precizēšana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endParaRPr lang="lv-LV" noProof="1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20000">
              <a:buClr>
                <a:schemeClr val="bg1"/>
              </a:buClr>
            </a:pP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karjeras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attīstības atbalsta pasākuma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specifikācijas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tirgus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izpētei veidlapas izveide,</a:t>
            </a:r>
            <a:endParaRPr lang="lv-LV" noProof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20000">
              <a:buClr>
                <a:schemeClr val="bg1"/>
              </a:buClr>
            </a:pP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tirgus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izpētes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veikšana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endParaRPr lang="lv-LV" noProof="1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20000">
              <a:buClr>
                <a:schemeClr val="bg1"/>
              </a:buClr>
            </a:pP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programmu / nolikumu rakstīšana.</a:t>
            </a:r>
          </a:p>
          <a:p>
            <a:pPr marL="45720" indent="0">
              <a:buClr>
                <a:schemeClr val="bg1"/>
              </a:buClr>
              <a:buNone/>
            </a:pP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Sadarbības partneru / materiāla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atlase un pielāgošana skolēnu vecumam, interesēm un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vajadzībām.</a:t>
            </a:r>
          </a:p>
          <a:p>
            <a:pPr marL="45720" indent="0">
              <a:buClr>
                <a:schemeClr val="bg1"/>
              </a:buClr>
              <a:buNone/>
            </a:pP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Karjeras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attīstības atbalsta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maksas pasākumu koordinēšana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vadīšana. </a:t>
            </a:r>
            <a:endParaRPr lang="lv-LV" noProof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lv-LV" noProof="1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lv-LV" noProof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50863" y="80963"/>
            <a:ext cx="10965633" cy="1082370"/>
          </a:xfrm>
        </p:spPr>
        <p:txBody>
          <a:bodyPr/>
          <a:lstStyle/>
          <a:p>
            <a:r>
              <a:rPr lang="lv-LV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Uzdevumi</a:t>
            </a:r>
            <a:r>
              <a:rPr lang="lv-LV" u="sng" dirty="0">
                <a:solidFill>
                  <a:schemeClr val="bg1"/>
                </a:solidFill>
              </a:rPr>
              <a:t> </a:t>
            </a:r>
            <a:r>
              <a:rPr lang="lv-LV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turpmākai darbībai</a:t>
            </a:r>
            <a:endParaRPr lang="lv-LV" u="sng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1043609" y="1707635"/>
            <a:ext cx="9980139" cy="4077729"/>
          </a:xfrm>
        </p:spPr>
        <p:txBody>
          <a:bodyPr>
            <a:normAutofit/>
          </a:bodyPr>
          <a:lstStyle/>
          <a:p>
            <a:pPr marL="50292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lv-LV" sz="2200" noProof="1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Pilnveidot karjeras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atbalsta </a:t>
            </a:r>
            <a:r>
              <a:rPr lang="lv-LV" sz="2200" noProof="1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pasākumu īstenošanu projektā iesaistīto izglītības iestāžu skolēniem.</a:t>
            </a:r>
            <a:endParaRPr lang="lv-LV" sz="2200" noProof="1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88620" lvl="0" indent="-342900" algn="just">
              <a:buClr>
                <a:schemeClr val="bg1"/>
              </a:buClr>
              <a:buFont typeface="+mj-lt"/>
              <a:buAutoNum type="arabicPeriod"/>
            </a:pP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Turpināt sadarbību ar esošiem sadarbības partneriem, kā arī veicināt sadarbību ar profesionālās un augstākās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izglītības </a:t>
            </a:r>
            <a:r>
              <a:rPr lang="lv-LV" sz="2200" noProof="1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iestādēm, darba devējiem un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sociālajiem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partneriem</a:t>
            </a:r>
            <a:r>
              <a:rPr lang="lv-LV" sz="2200" noProof="1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388620" lvl="0" indent="-342900" algn="just">
              <a:buClr>
                <a:schemeClr val="bg1"/>
              </a:buClr>
              <a:buFont typeface="+mj-lt"/>
              <a:buAutoNum type="arabicPeriod"/>
            </a:pP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Pilnveidot atgriezeniskās saites iegūšanu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</a:t>
            </a:r>
            <a:r>
              <a:rPr lang="lv-LV" sz="2200" noProof="1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izmēģinājumskolu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projekta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neiesaistītās </a:t>
            </a:r>
            <a:r>
              <a:rPr lang="lv-LV" sz="2200" noProof="1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izglītības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iestādes vadības, PKK, skolotājiem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</a:t>
            </a:r>
            <a:r>
              <a:rPr lang="lv-LV" sz="2200" noProof="1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skolēnu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vecākiem karjeras attīstības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atbalsta </a:t>
            </a:r>
            <a:r>
              <a:rPr lang="lv-LV" sz="2200" noProof="1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pasākumu </a:t>
            </a:r>
            <a:r>
              <a:rPr lang="lv-LV" sz="2200" noProof="1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plānošanai un pilnveidei.</a:t>
            </a:r>
          </a:p>
          <a:p>
            <a:pPr marL="45720" lvl="0" indent="0" algn="just">
              <a:buClr>
                <a:schemeClr val="bg1"/>
              </a:buClr>
              <a:buNone/>
            </a:pPr>
            <a:endParaRPr lang="lv-LV" sz="2200" noProof="1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" lvl="0" indent="0" algn="just">
              <a:buClr>
                <a:schemeClr val="bg1"/>
              </a:buClr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03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saukums 1"/>
          <p:cNvSpPr>
            <a:spLocks noGrp="1"/>
          </p:cNvSpPr>
          <p:nvPr>
            <p:ph type="title"/>
          </p:nvPr>
        </p:nvSpPr>
        <p:spPr>
          <a:xfrm>
            <a:off x="550863" y="94412"/>
            <a:ext cx="3409949" cy="51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v-LV" sz="3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</a:t>
            </a:r>
            <a:br>
              <a:rPr lang="lv-LV" sz="3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lv-LV" sz="3600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sadarbību</a:t>
            </a:r>
            <a:r>
              <a:rPr lang="lv-LV" sz="3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atbalstu </a:t>
            </a:r>
            <a:br>
              <a:rPr lang="lv-LV" sz="3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 </a:t>
            </a:r>
            <a:r>
              <a:rPr lang="lv-LV" sz="3600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600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600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pasākumu </a:t>
            </a:r>
            <a:br>
              <a:rPr lang="lv-LV" sz="3600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600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īstenošanā</a:t>
            </a:r>
            <a:r>
              <a:rPr lang="lv-LV" sz="3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349625"/>
            <a:ext cx="7939835" cy="5667318"/>
          </a:xfrm>
        </p:spPr>
      </p:pic>
    </p:spTree>
    <p:extLst>
      <p:ext uri="{BB962C8B-B14F-4D97-AF65-F5344CB8AC3E}">
        <p14:creationId xmlns:p14="http://schemas.microsoft.com/office/powerpoint/2010/main" val="15826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94" y="592502"/>
            <a:ext cx="10231081" cy="1709633"/>
          </a:xfrm>
          <a:prstGeom prst="rect">
            <a:avLst/>
          </a:prstGeom>
        </p:spPr>
      </p:pic>
      <p:sp>
        <p:nvSpPr>
          <p:cNvPr id="3" name="Taisnstūris 2"/>
          <p:cNvSpPr/>
          <p:nvPr/>
        </p:nvSpPr>
        <p:spPr>
          <a:xfrm>
            <a:off x="1063493" y="2828836"/>
            <a:ext cx="10780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Mērķis:</a:t>
            </a:r>
            <a:r>
              <a:rPr lang="lv-LV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v-LV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uzlabot pieeju karjeras atbalstam izglītojamiem vispārējās un profesionālās izglītības iestādēs</a:t>
            </a:r>
            <a:endParaRPr lang="lv-LV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osaukums 12"/>
          <p:cNvSpPr>
            <a:spLocks noGrp="1"/>
          </p:cNvSpPr>
          <p:nvPr>
            <p:ph type="title"/>
          </p:nvPr>
        </p:nvSpPr>
        <p:spPr>
          <a:xfrm>
            <a:off x="346018" y="315611"/>
            <a:ext cx="10302240" cy="1335136"/>
          </a:xfrm>
        </p:spPr>
        <p:txBody>
          <a:bodyPr>
            <a:normAutofit fontScale="90000"/>
          </a:bodyPr>
          <a:lstStyle/>
          <a:p>
            <a:r>
              <a:rPr lang="lv-LV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Krāslavas novada Izglītības pārvalde projektā </a:t>
            </a:r>
            <a: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izvirzīja</a:t>
            </a:r>
            <a:b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 </a:t>
            </a:r>
            <a:r>
              <a:rPr lang="lv-LV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izmēģinājumskolas </a:t>
            </a:r>
            <a: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lv-LV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vispārējās izglītības </a:t>
            </a:r>
            <a: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iestādes</a:t>
            </a:r>
            <a:endParaRPr lang="lv-LV" b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atura Vietturis 13"/>
          <p:cNvSpPr>
            <a:spLocks noGrp="1"/>
          </p:cNvSpPr>
          <p:nvPr>
            <p:ph idx="1"/>
          </p:nvPr>
        </p:nvSpPr>
        <p:spPr>
          <a:xfrm>
            <a:off x="334963" y="2022976"/>
            <a:ext cx="11175719" cy="412762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lv-LV" sz="24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Krāslavas </a:t>
            </a:r>
            <a:r>
              <a:rPr lang="lv-LV" sz="24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Varavīksnes vidusskolu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izglītojamo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skaits –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468</a:t>
            </a:r>
          </a:p>
          <a:p>
            <a:endParaRPr lang="lv-LV" noProof="1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" indent="0">
              <a:buNone/>
            </a:pPr>
            <a:endParaRPr lang="lv-LV" noProof="1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lv-LV" sz="24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Krāslavas </a:t>
            </a:r>
            <a:r>
              <a:rPr lang="lv-LV" sz="24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pamatskolu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	izglītojamo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skaits –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368</a:t>
            </a:r>
          </a:p>
          <a:p>
            <a:endParaRPr lang="lv-LV" noProof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lv-LV" noProof="1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lv-LV" sz="24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Indras </a:t>
            </a:r>
            <a:r>
              <a:rPr lang="lv-LV" sz="24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pamatskolu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izglītojamo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skaits 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83</a:t>
            </a:r>
          </a:p>
          <a:p>
            <a:pPr marL="45720" indent="0">
              <a:buNone/>
            </a:pPr>
            <a:endParaRPr lang="lv-LV" noProof="1" smtClean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29" y="1767305"/>
            <a:ext cx="2381894" cy="1345357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1" y="4848905"/>
            <a:ext cx="2324431" cy="1557369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92" y="3229221"/>
            <a:ext cx="2778434" cy="13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92224" y="2839745"/>
            <a:ext cx="11442551" cy="1517664"/>
          </a:xfrm>
        </p:spPr>
        <p:txBody>
          <a:bodyPr>
            <a:normAutofit fontScale="90000"/>
          </a:bodyPr>
          <a:lstStyle/>
          <a:p>
            <a:r>
              <a:rPr lang="lv-LV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Krāslavas novada Izglītības pārvalde projektā </a:t>
            </a:r>
            <a: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izvirzīja</a:t>
            </a:r>
            <a:b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 </a:t>
            </a:r>
            <a:r>
              <a:rPr lang="lv-LV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projektā neiesaistīto izglītības </a:t>
            </a:r>
            <a:r>
              <a:rPr lang="lv-L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iestādi</a:t>
            </a:r>
            <a:br>
              <a:rPr lang="lv-L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7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Krāslavas Valsts </a:t>
            </a:r>
            <a:r>
              <a:rPr lang="lv-LV" sz="27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ģimnāziju </a:t>
            </a:r>
            <a:r>
              <a:rPr lang="lv-LV" sz="27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lv-LV" sz="27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izglītojamo </a:t>
            </a:r>
            <a:r>
              <a:rPr lang="lv-LV" sz="27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skaits – 199</a:t>
            </a:r>
            <a:r>
              <a:rPr lang="lv-LV" dirty="0">
                <a:solidFill>
                  <a:schemeClr val="bg1"/>
                </a:solidFill>
              </a:rPr>
              <a:t/>
            </a:r>
            <a:br>
              <a:rPr lang="lv-LV" dirty="0">
                <a:solidFill>
                  <a:schemeClr val="bg1"/>
                </a:solidFill>
              </a:rPr>
            </a:br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458" y="2839745"/>
            <a:ext cx="3157354" cy="18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saukums 1"/>
          <p:cNvSpPr>
            <a:spLocks noGrp="1"/>
          </p:cNvSpPr>
          <p:nvPr>
            <p:ph type="title"/>
          </p:nvPr>
        </p:nvSpPr>
        <p:spPr>
          <a:xfrm>
            <a:off x="601275" y="237482"/>
            <a:ext cx="11008126" cy="12334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Projektā nodarbināti 3 </a:t>
            </a:r>
            <a:r>
              <a:rPr lang="lv-LV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 karjeras </a:t>
            </a:r>
            <a: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konsultanti </a:t>
            </a:r>
            <a:r>
              <a:rPr lang="lv-LV" sz="2800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(PKK)</a:t>
            </a:r>
            <a:r>
              <a:rPr lang="lv-LV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noProof="1" smtClean="0">
                <a:solidFill>
                  <a:srgbClr val="26305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3400" b="0" i="0" noProof="1">
              <a:solidFill>
                <a:srgbClr val="26305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550863" y="1904641"/>
            <a:ext cx="11058538" cy="356528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lv-LV" sz="2400" b="1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2400" b="1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Oksana </a:t>
            </a:r>
            <a:r>
              <a:rPr lang="sv-SE" sz="2400" b="1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Korčagina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sv-SE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Krāslavas </a:t>
            </a:r>
            <a:r>
              <a:rPr lang="sv-SE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Varavīksnes vidusskolā 	1.-</a:t>
            </a:r>
            <a:r>
              <a:rPr lang="sv-SE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12.klasēs</a:t>
            </a:r>
            <a:r>
              <a:rPr lang="sv-SE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endParaRPr lang="lv-LV" noProof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lv-LV" sz="2400" b="1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2400" b="1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Olita </a:t>
            </a:r>
            <a:r>
              <a:rPr lang="sv-SE" sz="2400" b="1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Truskovska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sv-SE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Indras </a:t>
            </a:r>
            <a:r>
              <a:rPr lang="sv-SE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pamatskolā			1.-</a:t>
            </a:r>
            <a:r>
              <a:rPr lang="sv-SE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9.klasēs</a:t>
            </a:r>
            <a:endParaRPr lang="lv-LV" noProof="1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" indent="0">
              <a:buNone/>
            </a:pPr>
            <a:r>
              <a:rPr lang="sv-SE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sv-SE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Krāslavas </a:t>
            </a:r>
            <a:r>
              <a:rPr lang="sv-SE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pamatskolā		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sv-SE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sv-SE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.-</a:t>
            </a:r>
            <a:r>
              <a:rPr lang="sv-SE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3.klasēs</a:t>
            </a:r>
            <a:endParaRPr lang="lv-LV" noProof="1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" indent="0">
              <a:spcBef>
                <a:spcPts val="0"/>
              </a:spcBef>
              <a:buNone/>
            </a:pPr>
            <a:endParaRPr lang="lv-LV" sz="800" noProof="1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lv-LV" sz="2400" b="1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Skaidrīte </a:t>
            </a:r>
            <a:r>
              <a:rPr lang="lv-LV" sz="2400" b="1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Gasperoviča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Krāslavas 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pamatskolā		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4</a:t>
            </a: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.-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9.klasēs</a:t>
            </a:r>
          </a:p>
          <a:p>
            <a:pPr marL="45720" indent="0">
              <a:buNone/>
            </a:pPr>
            <a:r>
              <a:rPr lang="lv-LV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lv-LV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</a:p>
          <a:p>
            <a:pPr marL="45720" indent="0">
              <a:buNone/>
            </a:pPr>
            <a:endParaRPr lang="lv-LV" noProof="1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" indent="0">
              <a:buNone/>
            </a:pPr>
            <a:endParaRPr lang="lv-LV" sz="1800" noProof="1">
              <a:solidFill>
                <a:schemeClr val="accent3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saukums 3"/>
          <p:cNvSpPr>
            <a:spLocks noGrp="1"/>
          </p:cNvSpPr>
          <p:nvPr>
            <p:ph type="title"/>
          </p:nvPr>
        </p:nvSpPr>
        <p:spPr>
          <a:xfrm>
            <a:off x="712693" y="2303182"/>
            <a:ext cx="11066929" cy="2667000"/>
          </a:xfrm>
        </p:spPr>
        <p:txBody>
          <a:bodyPr>
            <a:normAutofit fontScale="90000"/>
          </a:bodyPr>
          <a:lstStyle/>
          <a:p>
            <a:pPr algn="l"/>
            <a:r>
              <a:rPr lang="lv-LV" sz="4000" b="1" u="sng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Karjeras attīstības atbalsta </a:t>
            </a:r>
            <a:r>
              <a:rPr lang="lv-LV" sz="4000" b="1" u="sng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pasākumu tēmas</a:t>
            </a:r>
            <a:r>
              <a:rPr lang="lv-LV" sz="4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4000" b="1" noProof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4000" b="1" noProof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4000" b="1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1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Pašnovērtējuma veikšana</a:t>
            </a:r>
            <a:br>
              <a:rPr lang="lv-LV" sz="31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lv-LV" sz="31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lv-LV" sz="31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lv-LV" sz="31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Darba </a:t>
            </a:r>
            <a:r>
              <a:rPr lang="lv-LV" sz="31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pasaules </a:t>
            </a:r>
            <a:r>
              <a:rPr lang="lv-LV" sz="31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iepazīšana </a:t>
            </a:r>
            <a:br>
              <a:rPr lang="lv-LV" sz="31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lv-LV" sz="31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lv-LV" sz="31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lv-LV" sz="31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Izglītības </a:t>
            </a:r>
            <a:r>
              <a:rPr lang="lv-LV" sz="31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iespēju </a:t>
            </a:r>
            <a:r>
              <a:rPr lang="lv-LV" sz="31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izpēte</a:t>
            </a:r>
            <a:br>
              <a:rPr lang="lv-LV" sz="31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lv-LV" sz="31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lv-LV" sz="31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lv-LV" sz="310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Karjeras </a:t>
            </a:r>
            <a:r>
              <a:rPr lang="lv-LV" sz="310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lēmumu pieņemšana</a:t>
            </a:r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61" y="2303182"/>
            <a:ext cx="6172461" cy="199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s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920" y="938794"/>
            <a:ext cx="1515328" cy="1265809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444" y="4968138"/>
            <a:ext cx="2122925" cy="1517558"/>
          </a:xfrm>
          <a:prstGeom prst="rect">
            <a:avLst/>
          </a:prstGeom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197" y="3536005"/>
            <a:ext cx="1502548" cy="1843304"/>
          </a:xfrm>
          <a:prstGeom prst="rect">
            <a:avLst/>
          </a:prstGeom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564" y="2306649"/>
            <a:ext cx="1494040" cy="1192753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1808" y="558984"/>
            <a:ext cx="1487177" cy="1980765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280" y="4956668"/>
            <a:ext cx="1290640" cy="1517918"/>
          </a:xfrm>
          <a:prstGeom prst="rect">
            <a:avLst/>
          </a:prstGeom>
        </p:spPr>
      </p:pic>
      <p:sp>
        <p:nvSpPr>
          <p:cNvPr id="2" name="Taisnstūris 1"/>
          <p:cNvSpPr/>
          <p:nvPr/>
        </p:nvSpPr>
        <p:spPr>
          <a:xfrm>
            <a:off x="675449" y="251025"/>
            <a:ext cx="10280875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700" b="1" i="0" u="sng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Karjeras attīstības atbalsta pasākumi</a:t>
            </a:r>
            <a:r>
              <a:rPr kumimoji="0" lang="lv-LV" sz="3600" b="1" i="0" u="none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lv-LV" sz="3600" b="1" i="0" u="none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lv-LV" sz="3600" b="0" i="0" u="none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lv-LV" sz="3600" b="0" i="0" u="none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lv-LV" sz="2700" b="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Laika posmā no 2017.gada novembra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700" kern="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sz="2700" kern="0" noProof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700" b="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līdz 2018.gada</a:t>
            </a:r>
            <a:r>
              <a:rPr lang="lv-LV" sz="2700" kern="0" noProof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lv-LV" sz="2700" b="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augustam</a:t>
            </a:r>
            <a:r>
              <a:rPr kumimoji="0" lang="lv-LV" sz="2700" b="0" i="0" u="none" strike="noStrike" kern="0" cap="none" spc="0" normalizeH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700" b="0" i="0" u="none" strike="noStrike" kern="0" cap="none" spc="0" normalizeH="0" noProof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700" b="0" i="0" u="none" strike="noStrike" kern="0" cap="none" spc="0" normalizeH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tika </a:t>
            </a:r>
            <a:r>
              <a:rPr kumimoji="0" lang="lv-LV" sz="2700" b="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īstenoti </a:t>
            </a:r>
            <a:r>
              <a:rPr kumimoji="0" lang="lv-LV" sz="270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96</a:t>
            </a:r>
            <a:r>
              <a:rPr kumimoji="0" lang="lv-LV" sz="2700" b="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pasākumi,</a:t>
            </a:r>
            <a:r>
              <a:rPr kumimoji="0" lang="lv-LV" sz="2700" b="0" i="0" u="none" strike="noStrike" kern="0" cap="none" spc="0" normalizeH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2700" kern="0" noProof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700" b="0" i="0" u="none" strike="noStrike" kern="0" cap="none" spc="0" normalizeH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kuros </a:t>
            </a:r>
            <a:r>
              <a:rPr kumimoji="0" lang="lv-LV" sz="2700" b="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piedalījās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2700" kern="0" noProof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70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999</a:t>
            </a:r>
            <a:r>
              <a:rPr kumimoji="0" lang="lv-LV" sz="2700" b="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izglītojamie.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2700" kern="0" noProof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700" b="0" i="0" u="none" strike="noStrike" kern="0" cap="none" spc="0" normalizeH="0" baseline="0" noProof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700" b="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lv-LV" sz="2700" b="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lv-LV" sz="2700" b="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lv-LV" sz="2700" b="0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lv-LV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4920" y="3545705"/>
            <a:ext cx="1514739" cy="1410961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21" y="3522532"/>
            <a:ext cx="2128727" cy="1403267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5730" y="1668115"/>
            <a:ext cx="1737629" cy="1523161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0338" y="4968137"/>
            <a:ext cx="1510635" cy="1510635"/>
          </a:xfrm>
          <a:prstGeom prst="rect">
            <a:avLst/>
          </a:prstGeom>
        </p:spPr>
      </p:pic>
      <p:pic>
        <p:nvPicPr>
          <p:cNvPr id="13" name="Attēls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61808" y="2583078"/>
            <a:ext cx="1487177" cy="909597"/>
          </a:xfrm>
          <a:prstGeom prst="rect">
            <a:avLst/>
          </a:prstGeom>
        </p:spPr>
      </p:pic>
      <p:pic>
        <p:nvPicPr>
          <p:cNvPr id="15" name="Attēls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04919" y="2229701"/>
            <a:ext cx="1526053" cy="1265809"/>
          </a:xfrm>
          <a:prstGeom prst="rect">
            <a:avLst/>
          </a:prstGeom>
        </p:spPr>
      </p:pic>
      <p:pic>
        <p:nvPicPr>
          <p:cNvPr id="16" name="Attēls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0505" y="4972058"/>
            <a:ext cx="2054639" cy="1513637"/>
          </a:xfrm>
          <a:prstGeom prst="rect">
            <a:avLst/>
          </a:prstGeom>
        </p:spPr>
      </p:pic>
      <p:pic>
        <p:nvPicPr>
          <p:cNvPr id="17" name="Attēls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25729" y="3295135"/>
            <a:ext cx="1745421" cy="1630664"/>
          </a:xfrm>
          <a:prstGeom prst="rect">
            <a:avLst/>
          </a:prstGeom>
        </p:spPr>
      </p:pic>
      <p:pic>
        <p:nvPicPr>
          <p:cNvPr id="18" name="Attēls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87197" y="5422640"/>
            <a:ext cx="1502548" cy="10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50863" y="1997677"/>
            <a:ext cx="11188056" cy="4860323"/>
          </a:xfrm>
        </p:spPr>
        <p:txBody>
          <a:bodyPr>
            <a:normAutofit fontScale="32500" lnSpcReduction="20000"/>
          </a:bodyPr>
          <a:lstStyle/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lv-LV" sz="80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lv-LV" sz="80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 </a:t>
            </a:r>
            <a:r>
              <a:rPr lang="lv-LV" sz="80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projekta </a:t>
            </a:r>
            <a:r>
              <a:rPr lang="lv-LV" sz="80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finansējumu</a:t>
            </a:r>
            <a:r>
              <a:rPr lang="lv-LV" sz="35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lv-LV" sz="6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organizēti </a:t>
            </a:r>
            <a:r>
              <a:rPr lang="lv-LV" sz="68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pasākumus sadarbībā ar:</a:t>
            </a:r>
          </a:p>
          <a:p>
            <a:pPr lvl="0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68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Uzņēmējiem Krāslavas novadā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(z/s “Kurmīši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“, 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z/s “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Klajumi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”, SIA “IVIKS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”, 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SIA “LERS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“, 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SIA ”Krāslava D’’, SIA “RETE“ SIA “DK </a:t>
            </a:r>
            <a:r>
              <a:rPr lang="lv-LV" sz="6800" dirty="0" err="1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Projects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”, 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SIA „</a:t>
            </a:r>
            <a:r>
              <a:rPr lang="lv-LV" sz="6800" dirty="0" err="1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Artprofs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”, 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IK “ELLA.KO”, IK ”</a:t>
            </a:r>
            <a:r>
              <a:rPr lang="lv-LV" sz="6800" dirty="0" err="1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Slav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”, IK „Brāļi Vanagi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”,  u.c.)</a:t>
            </a:r>
          </a:p>
          <a:p>
            <a:pPr lvl="0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6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Uzņēmējiem ārpus Krāslavas novadā 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(SIA 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„Skrīveru saldumi”, 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z/s „</a:t>
            </a:r>
            <a:r>
              <a:rPr lang="lv-LV" sz="6800" dirty="0" err="1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Sollomina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muiža”, 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z/s 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„Laima</a:t>
            </a:r>
            <a:r>
              <a:rPr lang="lv-LV" sz="68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” u.c.)</a:t>
            </a:r>
          </a:p>
          <a:p>
            <a:pPr lvl="0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6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Rīgas </a:t>
            </a:r>
            <a:r>
              <a:rPr lang="lv-LV" sz="68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Valsts tehnikuma Krāslavas teritoriālā </a:t>
            </a:r>
            <a:r>
              <a:rPr lang="lv-LV" sz="6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struktūrvienību</a:t>
            </a:r>
          </a:p>
          <a:p>
            <a:pPr lvl="0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6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Biedrībām </a:t>
            </a:r>
            <a:r>
              <a:rPr lang="lv-LV" sz="68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’’Latvijas zinātnes centru apvienība’’ ZINOO DAUGAVPILS un “Latgales kulinārā mantojuma centrs” Tatjanu </a:t>
            </a:r>
            <a:r>
              <a:rPr lang="lv-LV" sz="6800" dirty="0" err="1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Kozačuku</a:t>
            </a:r>
            <a:endParaRPr lang="lv-LV" sz="6800" dirty="0" smtClean="0">
              <a:solidFill>
                <a:srgbClr val="0070C0">
                  <a:lumMod val="40000"/>
                  <a:lumOff val="60000"/>
                </a:srgb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>
              <a:buClr>
                <a:srgbClr val="263050"/>
              </a:buClr>
            </a:pPr>
            <a:endParaRPr lang="lv-LV" dirty="0" smtClean="0">
              <a:solidFill>
                <a:srgbClr val="0070C0">
                  <a:lumMod val="40000"/>
                  <a:lumOff val="60000"/>
                </a:srgb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>
              <a:buClr>
                <a:srgbClr val="263050"/>
              </a:buClr>
            </a:pPr>
            <a:endParaRPr lang="lv-LV" dirty="0" smtClean="0">
              <a:solidFill>
                <a:srgbClr val="0070C0">
                  <a:lumMod val="40000"/>
                  <a:lumOff val="60000"/>
                </a:srgb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>
              <a:buClr>
                <a:srgbClr val="263050"/>
              </a:buClr>
            </a:pPr>
            <a:endParaRPr lang="lv-LV" dirty="0">
              <a:solidFill>
                <a:srgbClr val="0070C0">
                  <a:lumMod val="40000"/>
                  <a:lumOff val="60000"/>
                </a:srgb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>
              <a:buClr>
                <a:srgbClr val="263050"/>
              </a:buClr>
            </a:pPr>
            <a:endParaRPr lang="lv-LV" sz="2200" dirty="0">
              <a:solidFill>
                <a:srgbClr val="263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endParaRPr lang="lv-LV" dirty="0"/>
          </a:p>
        </p:txBody>
      </p:sp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550864" y="80963"/>
            <a:ext cx="9150178" cy="1746421"/>
          </a:xfrm>
        </p:spPr>
        <p:txBody>
          <a:bodyPr>
            <a:noAutofit/>
          </a:bodyPr>
          <a:lstStyle/>
          <a:p>
            <a:r>
              <a:rPr lang="lv-LV" sz="37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7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7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7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7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7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7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7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5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Karjeras </a:t>
            </a:r>
            <a:r>
              <a:rPr lang="lv-LV" sz="3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attīstības atbalsta </a:t>
            </a:r>
            <a:r>
              <a:rPr lang="lv-LV" sz="35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pasākumu koordinēšana</a:t>
            </a:r>
            <a:r>
              <a:rPr lang="lv-LV" sz="3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organizēšana un </a:t>
            </a:r>
            <a:r>
              <a:rPr lang="lv-LV" sz="35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vadīšana</a:t>
            </a:r>
            <a:r>
              <a:rPr lang="lv-LV" sz="37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7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37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04" y="409833"/>
            <a:ext cx="2405448" cy="1804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3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50863" y="277890"/>
            <a:ext cx="9194499" cy="1361440"/>
          </a:xfrm>
        </p:spPr>
        <p:txBody>
          <a:bodyPr/>
          <a:lstStyle/>
          <a:p>
            <a:r>
              <a:rPr lang="lv-LV" sz="35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Karjeras attīstības atbalsta pasākumu koordinēšana, organizēšana un vadīšana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50863" y="2511552"/>
            <a:ext cx="11163342" cy="4465897"/>
          </a:xfrm>
        </p:spPr>
        <p:txBody>
          <a:bodyPr>
            <a:normAutofit/>
          </a:bodyPr>
          <a:lstStyle/>
          <a:p>
            <a:pPr lvl="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lv-LV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projekta finansējumu</a:t>
            </a:r>
            <a:r>
              <a:rPr lang="lv-LV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2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organizēti pasākumi sadarbībā ar:</a:t>
            </a:r>
          </a:p>
          <a:p>
            <a:pPr marL="45720" lvl="0" indent="0">
              <a:spcBef>
                <a:spcPts val="0"/>
              </a:spcBef>
              <a:buClr>
                <a:schemeClr val="bg1"/>
              </a:buClr>
              <a:buNone/>
            </a:pPr>
            <a:endParaRPr lang="lv-LV" sz="800" dirty="0" smtClean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22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mākslinieku </a:t>
            </a:r>
            <a:r>
              <a:rPr lang="lv-LV" sz="22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A.Maijeru</a:t>
            </a:r>
          </a:p>
          <a:p>
            <a:pPr lvl="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22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keramiķiem</a:t>
            </a:r>
            <a:r>
              <a:rPr lang="lv-LV" sz="22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lv-LV" sz="22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Olgu un Valdi Pauliņiem</a:t>
            </a:r>
          </a:p>
          <a:p>
            <a:pPr lvl="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lv-LV" sz="22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pašnodarbinātiem</a:t>
            </a:r>
            <a:r>
              <a:rPr lang="lv-LV" sz="220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lv-LV" sz="22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(Alvi </a:t>
            </a:r>
            <a:r>
              <a:rPr lang="lv-LV" sz="2200" dirty="0" err="1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Slesaru</a:t>
            </a:r>
            <a:r>
              <a:rPr lang="lv-LV" sz="22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Loniju </a:t>
            </a:r>
            <a:r>
              <a:rPr lang="lv-LV" sz="2200" dirty="0" err="1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Jakoveli</a:t>
            </a:r>
            <a:r>
              <a:rPr lang="lv-LV" sz="22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Valentīnu </a:t>
            </a:r>
            <a:r>
              <a:rPr lang="lv-LV" sz="2200" dirty="0" err="1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Pugajevu</a:t>
            </a:r>
            <a:r>
              <a:rPr lang="lv-LV" sz="2200" dirty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u.c</a:t>
            </a:r>
            <a:r>
              <a:rPr lang="lv-LV" sz="2200" dirty="0" smtClean="0">
                <a:solidFill>
                  <a:srgbClr val="0070C0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.)</a:t>
            </a:r>
          </a:p>
          <a:p>
            <a:pPr lvl="0">
              <a:buClr>
                <a:srgbClr val="263050"/>
              </a:buClr>
            </a:pPr>
            <a:endParaRPr lang="lv-LV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buClr>
                <a:srgbClr val="263050"/>
              </a:buClr>
            </a:pPr>
            <a:endParaRPr lang="lv-LV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263050"/>
              </a:buClr>
            </a:pPr>
            <a:endParaRPr lang="lv-LV" sz="2200" dirty="0">
              <a:solidFill>
                <a:srgbClr val="0070C0">
                  <a:lumMod val="40000"/>
                  <a:lumOff val="60000"/>
                </a:srgb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04" y="863078"/>
            <a:ext cx="2436702" cy="3124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1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Prezentācija ar zilām joslām un kalnu saullēkta fotoattēlu (platekrāna)</Template>
  <TotalTime>967</TotalTime>
  <Words>679</Words>
  <Application>Microsoft Office PowerPoint</Application>
  <PresentationFormat>Platekrāna</PresentationFormat>
  <Paragraphs>102</Paragraphs>
  <Slides>16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25" baseType="lpstr">
      <vt:lpstr>Arial Unicode MS</vt:lpstr>
      <vt:lpstr>Arial</vt:lpstr>
      <vt:lpstr>Arial Black</vt:lpstr>
      <vt:lpstr>Arial Narrow</vt:lpstr>
      <vt:lpstr>Corbel</vt:lpstr>
      <vt:lpstr>Courier New</vt:lpstr>
      <vt:lpstr>Euphemia</vt:lpstr>
      <vt:lpstr>Wingdings</vt:lpstr>
      <vt:lpstr>Banded Design Blue 16x9</vt:lpstr>
      <vt:lpstr>Krāslavas novada Izglītības pārvalde  27.09.2017. - 31.08.2018.</vt:lpstr>
      <vt:lpstr>PowerPoint prezentācija</vt:lpstr>
      <vt:lpstr>Krāslavas novada Izglītības pārvalde projektā izvirzīja  kā izmēģinājumskolas 3 vispārējās izglītības iestādes</vt:lpstr>
      <vt:lpstr>Krāslavas novada Izglītības pārvalde projektā izvirzīja   kā projektā neiesaistīto izglītības iestādi    Krāslavas Valsts ģimnāziju     izglītojamo skaits – 199 </vt:lpstr>
      <vt:lpstr>Projektā nodarbināti 3 pedagogi karjeras konsultanti (PKK): </vt:lpstr>
      <vt:lpstr>Karjeras attīstības atbalsta pasākumu tēmas  • Pašnovērtējuma veikšana  • Darba pasaules iepazīšana   • Izglītības iespēju izpēte  • Karjeras lēmumu pieņemšana</vt:lpstr>
      <vt:lpstr>PowerPoint prezentācija</vt:lpstr>
      <vt:lpstr>    Karjeras attīstības atbalsta pasākumu koordinēšana, organizēšana un vadīšana </vt:lpstr>
      <vt:lpstr>Karjeras attīstības atbalsta pasākumu koordinēšana, organizēšana un vadīšana</vt:lpstr>
      <vt:lpstr>PowerPoint prezentācija</vt:lpstr>
      <vt:lpstr>Karjeras attīstības atbalsta pasākumu koordinēšana, organizēšana un vadīšana</vt:lpstr>
      <vt:lpstr>Informācijas pieejamības nodrošināšana</vt:lpstr>
      <vt:lpstr>Informācijas pieejamības nodrošināšana</vt:lpstr>
      <vt:lpstr>Projekta izaicinājumi </vt:lpstr>
      <vt:lpstr>Uzdevumi turpmākai darbībai</vt:lpstr>
      <vt:lpstr>Paldies  par sadarbību un atbalstu  projekta  pasākumu  īstenošanā!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ESF projekts 8.3.5. «Karjeras atbalsts vispārējās un profesionālās izglītības iestādēs»</dc:title>
  <dc:creator>Sņežana Petroviča</dc:creator>
  <cp:keywords/>
  <cp:lastModifiedBy>Sņežana Petroviča</cp:lastModifiedBy>
  <cp:revision>93</cp:revision>
  <dcterms:created xsi:type="dcterms:W3CDTF">2018-07-11T11:22:25Z</dcterms:created>
  <dcterms:modified xsi:type="dcterms:W3CDTF">2018-12-14T08:55:25Z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